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33"/>
  </p:notesMasterIdLst>
  <p:handoutMasterIdLst>
    <p:handoutMasterId r:id="rId34"/>
  </p:handoutMasterIdLst>
  <p:sldIdLst>
    <p:sldId id="256" r:id="rId2"/>
    <p:sldId id="258" r:id="rId3"/>
    <p:sldId id="257" r:id="rId4"/>
    <p:sldId id="271" r:id="rId5"/>
    <p:sldId id="261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2" r:id="rId14"/>
    <p:sldId id="273" r:id="rId15"/>
    <p:sldId id="274" r:id="rId16"/>
    <p:sldId id="290" r:id="rId17"/>
    <p:sldId id="276" r:id="rId18"/>
    <p:sldId id="277" r:id="rId19"/>
    <p:sldId id="278" r:id="rId20"/>
    <p:sldId id="291" r:id="rId21"/>
    <p:sldId id="280" r:id="rId22"/>
    <p:sldId id="281" r:id="rId23"/>
    <p:sldId id="282" r:id="rId24"/>
    <p:sldId id="283" r:id="rId25"/>
    <p:sldId id="292" r:id="rId26"/>
    <p:sldId id="284" r:id="rId27"/>
    <p:sldId id="285" r:id="rId28"/>
    <p:sldId id="286" r:id="rId29"/>
    <p:sldId id="287" r:id="rId30"/>
    <p:sldId id="288" r:id="rId31"/>
    <p:sldId id="289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97" autoAdjust="0"/>
    <p:restoredTop sz="86454" autoAdjust="0"/>
  </p:normalViewPr>
  <p:slideViewPr>
    <p:cSldViewPr snapToGrid="0">
      <p:cViewPr varScale="1">
        <p:scale>
          <a:sx n="79" d="100"/>
          <a:sy n="79" d="100"/>
        </p:scale>
        <p:origin x="96" y="78"/>
      </p:cViewPr>
      <p:guideLst/>
    </p:cSldViewPr>
  </p:slideViewPr>
  <p:outlineViewPr>
    <p:cViewPr>
      <p:scale>
        <a:sx n="33" d="100"/>
        <a:sy n="33" d="100"/>
      </p:scale>
      <p:origin x="0" y="-580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696"/>
    </p:cViewPr>
  </p:sorterViewPr>
  <p:notesViewPr>
    <p:cSldViewPr snapToGrid="0" showGuides="1">
      <p:cViewPr varScale="1">
        <p:scale>
          <a:sx n="48" d="100"/>
          <a:sy n="48" d="100"/>
        </p:scale>
        <p:origin x="1938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C74922-8D2B-4397-8B26-E3E6FFC282D1}" type="datetimeFigureOut">
              <a:rPr lang="es-AR" smtClean="0"/>
              <a:t>26/11/2019</a:t>
            </a:fld>
            <a:endParaRPr lang="es-AR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210BA-5EA2-4840-ABE1-C4310E76634E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9387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5DBE4-8CD4-4CD2-A069-1B7F6CA98C29}" type="datetimeFigureOut">
              <a:rPr lang="es-AR" smtClean="0"/>
              <a:t>26/11/2019</a:t>
            </a:fld>
            <a:endParaRPr lang="es-A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FBD1D-489D-442B-8353-C6B6266FE55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74270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FBD1D-489D-442B-8353-C6B6266FE554}" type="slidenum">
              <a:rPr lang="es-AR" smtClean="0"/>
              <a:t>17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49432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FBD1D-489D-442B-8353-C6B6266FE554}" type="slidenum">
              <a:rPr lang="es-AR" smtClean="0"/>
              <a:t>18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77240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FBD1D-489D-442B-8353-C6B6266FE554}" type="slidenum">
              <a:rPr lang="es-AR" smtClean="0"/>
              <a:t>19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8430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FBD1D-489D-442B-8353-C6B6266FE554}" type="slidenum">
              <a:rPr lang="es-AR" smtClean="0"/>
              <a:t>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64721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dirty="0" smtClean="0"/>
              <a:t>Editar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11/26/2019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mailto:mfrias@unsam.edu.ar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780522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Experiencias de trabajo colaborativas entre bibliotecas escolares y universitarias</a:t>
            </a:r>
            <a:endParaRPr lang="es-A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AR" b="1" dirty="0"/>
              <a:t>XI Encuentro Virtual de Bibliotecarios Escolares: retratos de lecturas en bibliotecas</a:t>
            </a:r>
            <a:endParaRPr lang="es-ES" dirty="0" smtClean="0"/>
          </a:p>
          <a:p>
            <a:r>
              <a:rPr lang="es-ES" dirty="0" smtClean="0"/>
              <a:t>Noviembre 2019</a:t>
            </a:r>
            <a:endParaRPr lang="es-AR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274" y="590550"/>
            <a:ext cx="3743325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17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Experiencias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36080" y="1528996"/>
            <a:ext cx="4815840" cy="4524331"/>
          </a:xfrm>
        </p:spPr>
        <p:txBody>
          <a:bodyPr>
            <a:normAutofit/>
          </a:bodyPr>
          <a:lstStyle/>
          <a:p>
            <a:endParaRPr lang="es-ES" sz="2400" dirty="0" smtClean="0"/>
          </a:p>
          <a:p>
            <a:pPr>
              <a:buSzPct val="116000"/>
              <a:buFont typeface="Wingdings" panose="05000000000000000000" pitchFamily="2" charset="2"/>
              <a:buChar char="§"/>
            </a:pPr>
            <a:r>
              <a:rPr lang="es-ES" sz="2400" dirty="0" smtClean="0"/>
              <a:t>Universidad Nacional de San Martín (UNSAM)</a:t>
            </a:r>
          </a:p>
          <a:p>
            <a:pPr>
              <a:buSzPct val="116000"/>
              <a:buFont typeface="Wingdings" panose="05000000000000000000" pitchFamily="2" charset="2"/>
              <a:buChar char="§"/>
            </a:pPr>
            <a:r>
              <a:rPr lang="es-ES" sz="2400" dirty="0" smtClean="0"/>
              <a:t>Otras bibliotecas del conurbano bonaerense</a:t>
            </a:r>
          </a:p>
          <a:p>
            <a:pPr lvl="2">
              <a:buSzPct val="116000"/>
              <a:buFont typeface="Wingdings" panose="05000000000000000000" pitchFamily="2" charset="2"/>
              <a:buChar char="q"/>
            </a:pPr>
            <a:r>
              <a:rPr lang="es-ES" sz="2400" dirty="0" smtClean="0"/>
              <a:t>Universidad Nacional de La Matanza (</a:t>
            </a:r>
            <a:r>
              <a:rPr lang="es-ES" sz="2400" dirty="0" err="1" smtClean="0"/>
              <a:t>UNLaM</a:t>
            </a:r>
            <a:r>
              <a:rPr lang="es-ES" sz="2400" dirty="0" smtClean="0"/>
              <a:t>)</a:t>
            </a:r>
          </a:p>
          <a:p>
            <a:pPr lvl="2">
              <a:buSzPct val="116000"/>
              <a:buFont typeface="Wingdings" panose="05000000000000000000" pitchFamily="2" charset="2"/>
              <a:buChar char="q"/>
            </a:pPr>
            <a:r>
              <a:rPr lang="es-ES" sz="2400" dirty="0" smtClean="0"/>
              <a:t>Universidad Nacional de Tres de Febrero (UNTREF)</a:t>
            </a:r>
            <a:endParaRPr lang="es-AR" sz="2400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54158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60715" y="1069388"/>
            <a:ext cx="8991600" cy="1645920"/>
          </a:xfrm>
        </p:spPr>
        <p:txBody>
          <a:bodyPr/>
          <a:lstStyle/>
          <a:p>
            <a:r>
              <a:rPr lang="es-ES" dirty="0" smtClean="0"/>
              <a:t>Experiencias en la UNSAM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type="body" idx="1"/>
          </p:nvPr>
        </p:nvSpPr>
        <p:spPr>
          <a:xfrm>
            <a:off x="1460715" y="2882685"/>
            <a:ext cx="8036091" cy="3425125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endParaRPr lang="es-ES" dirty="0" smtClean="0"/>
          </a:p>
          <a:p>
            <a:pPr lvl="2"/>
            <a:r>
              <a:rPr lang="es-ES" sz="2800" dirty="0" smtClean="0"/>
              <a:t>1. Proyecto UNES (Universidad-Escuelas secundarias)</a:t>
            </a:r>
          </a:p>
          <a:p>
            <a:pPr marL="1371600" lvl="2" indent="-457200">
              <a:buFont typeface="Wingdings" panose="05000000000000000000" pitchFamily="2" charset="2"/>
              <a:buChar char="§"/>
            </a:pPr>
            <a:endParaRPr lang="es-ES" sz="2800" dirty="0" smtClean="0"/>
          </a:p>
          <a:p>
            <a:pPr lvl="2"/>
            <a:r>
              <a:rPr lang="es-ES" sz="2800" dirty="0" smtClean="0"/>
              <a:t>2. Encuentro de bibliotecas de San Martín</a:t>
            </a:r>
          </a:p>
          <a:p>
            <a:pPr marL="1371600" lvl="2" indent="-457200">
              <a:buFont typeface="Wingdings" panose="05000000000000000000" pitchFamily="2" charset="2"/>
              <a:buChar char="§"/>
            </a:pPr>
            <a:endParaRPr lang="es-ES" sz="2800" dirty="0" smtClean="0"/>
          </a:p>
          <a:p>
            <a:pPr lvl="2"/>
            <a:r>
              <a:rPr lang="es-ES" sz="2800" dirty="0" smtClean="0"/>
              <a:t>3. Visitas guiadas</a:t>
            </a:r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val="44082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231136" y="464949"/>
            <a:ext cx="7729728" cy="2030277"/>
          </a:xfrm>
        </p:spPr>
        <p:txBody>
          <a:bodyPr>
            <a:normAutofit/>
          </a:bodyPr>
          <a:lstStyle/>
          <a:p>
            <a:r>
              <a:rPr lang="es-ES" sz="2500" dirty="0" smtClean="0"/>
              <a:t>1. Proyecto UNES </a:t>
            </a:r>
            <a:br>
              <a:rPr lang="es-ES" sz="2500" dirty="0" smtClean="0"/>
            </a:br>
            <a:r>
              <a:rPr lang="es-ES" sz="2500" dirty="0" smtClean="0"/>
              <a:t> </a:t>
            </a:r>
            <a:br>
              <a:rPr lang="es-ES" sz="2500" dirty="0" smtClean="0"/>
            </a:br>
            <a:r>
              <a:rPr lang="es-ES" sz="2500" dirty="0" smtClean="0"/>
              <a:t>mejora </a:t>
            </a:r>
            <a:r>
              <a:rPr lang="es-ES" sz="2500" dirty="0"/>
              <a:t>de la formación en ciencias exactas y naturales</a:t>
            </a:r>
            <a:endParaRPr lang="es-AR" dirty="0"/>
          </a:p>
        </p:txBody>
      </p:sp>
      <p:pic>
        <p:nvPicPr>
          <p:cNvPr id="6" name="Picture 2" descr="logoUne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177" y="2638425"/>
            <a:ext cx="6737795" cy="396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67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Objetivos generales del proyecto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31136" y="2458387"/>
            <a:ext cx="7729728" cy="3957403"/>
          </a:xfrm>
        </p:spPr>
        <p:txBody>
          <a:bodyPr anchor="ctr">
            <a:normAutofit/>
          </a:bodyPr>
          <a:lstStyle/>
          <a:p>
            <a:r>
              <a:rPr lang="es-ES" sz="2200" dirty="0" smtClean="0"/>
              <a:t>Contribuir al fortalecimiento de las trayectorias educativas y al desarrollo de competencias de los estudiantes secundarios para facilitar su alfabetización integral como ciudadanos del siglo XXI.</a:t>
            </a:r>
          </a:p>
          <a:p>
            <a:endParaRPr lang="es-ES" sz="2200" dirty="0" smtClean="0"/>
          </a:p>
          <a:p>
            <a:r>
              <a:rPr lang="es-ES" sz="2200" dirty="0" smtClean="0"/>
              <a:t> Promover el desarrollo de vocaciones tempranas en los estudiantes secundarios.</a:t>
            </a:r>
          </a:p>
          <a:p>
            <a:endParaRPr lang="es-ES" sz="2200" dirty="0" smtClean="0"/>
          </a:p>
          <a:p>
            <a:r>
              <a:rPr lang="es-ES" sz="2200" dirty="0" smtClean="0"/>
              <a:t> Colaborar con la mejora de la enseñanza trabajando y aprendiendo juntos, en interacciones sostenidas en el tiempo.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24099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endParaRPr lang="es-ES" sz="3200" dirty="0" smtClean="0"/>
          </a:p>
          <a:p>
            <a:pPr marL="0" indent="0" algn="ctr">
              <a:buNone/>
            </a:pPr>
            <a:r>
              <a:rPr lang="es-ES" sz="3200" dirty="0" smtClean="0"/>
              <a:t>UNSAM</a:t>
            </a:r>
          </a:p>
          <a:p>
            <a:pPr marL="0" indent="0" algn="ctr">
              <a:buNone/>
            </a:pPr>
            <a:r>
              <a:rPr lang="es-ES" sz="3200" dirty="0" smtClean="0"/>
              <a:t> + </a:t>
            </a:r>
          </a:p>
          <a:p>
            <a:pPr marL="0" indent="0" algn="ctr">
              <a:buNone/>
            </a:pPr>
            <a:r>
              <a:rPr lang="es-ES" sz="3200" dirty="0" smtClean="0"/>
              <a:t>15 escuelas secundarias</a:t>
            </a:r>
            <a:endParaRPr lang="es-AR" sz="3200" dirty="0"/>
          </a:p>
        </p:txBody>
      </p:sp>
      <p:sp>
        <p:nvSpPr>
          <p:cNvPr id="4" name="Marcador de contenido 3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s-ES" sz="3200" dirty="0" smtClean="0"/>
          </a:p>
          <a:p>
            <a:pPr marL="0" indent="0" algn="ctr">
              <a:buNone/>
            </a:pPr>
            <a:r>
              <a:rPr lang="es-ES" sz="3200" dirty="0" smtClean="0"/>
              <a:t>colaborativo</a:t>
            </a:r>
            <a:r>
              <a:rPr lang="es-ES" sz="3200" dirty="0"/>
              <a:t>, </a:t>
            </a:r>
            <a:endParaRPr lang="es-ES" sz="3200" dirty="0" smtClean="0"/>
          </a:p>
          <a:p>
            <a:pPr marL="0" indent="0" algn="ctr">
              <a:buNone/>
            </a:pPr>
            <a:r>
              <a:rPr lang="es-ES" sz="3200" dirty="0" smtClean="0"/>
              <a:t>transversal</a:t>
            </a:r>
            <a:r>
              <a:rPr lang="es-ES" sz="3200" dirty="0"/>
              <a:t>, </a:t>
            </a:r>
            <a:endParaRPr lang="es-ES" sz="3200" dirty="0" smtClean="0"/>
          </a:p>
          <a:p>
            <a:pPr marL="0" indent="0" algn="ctr">
              <a:buNone/>
            </a:pPr>
            <a:r>
              <a:rPr lang="es-ES" sz="3200" dirty="0" smtClean="0"/>
              <a:t>interdisciplinario</a:t>
            </a:r>
            <a:r>
              <a:rPr lang="es-ES" sz="3200" dirty="0"/>
              <a:t>, </a:t>
            </a:r>
            <a:endParaRPr lang="es-ES" sz="3200" dirty="0" smtClean="0"/>
          </a:p>
          <a:p>
            <a:pPr marL="0" indent="0" algn="ctr">
              <a:buNone/>
            </a:pPr>
            <a:r>
              <a:rPr lang="es-ES" sz="3200" dirty="0" err="1" smtClean="0"/>
              <a:t>intra</a:t>
            </a:r>
            <a:r>
              <a:rPr lang="es-ES" sz="3200" dirty="0" smtClean="0"/>
              <a:t> </a:t>
            </a:r>
            <a:r>
              <a:rPr lang="es-ES" sz="3200" dirty="0"/>
              <a:t>e interinstitucional</a:t>
            </a:r>
            <a:endParaRPr lang="es-AR" sz="3200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13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ES" sz="3200" dirty="0" smtClean="0"/>
              <a:t>Metodología</a:t>
            </a:r>
            <a:endParaRPr lang="es-AR" sz="2000" dirty="0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Pensar, trabajar y aprender juntos</a:t>
            </a:r>
            <a:endParaRPr lang="es-AR" dirty="0"/>
          </a:p>
        </p:txBody>
      </p:sp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s-ES" sz="3200" dirty="0" smtClean="0"/>
              <a:t>Equipo</a:t>
            </a:r>
            <a:endParaRPr lang="es-AR" sz="3200" dirty="0"/>
          </a:p>
        </p:txBody>
      </p:sp>
    </p:spTree>
    <p:extLst>
      <p:ext uri="{BB962C8B-B14F-4D97-AF65-F5344CB8AC3E}">
        <p14:creationId xmlns:p14="http://schemas.microsoft.com/office/powerpoint/2010/main" val="210288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s-ES" dirty="0" smtClean="0"/>
              <a:t>Un puente hacia la alfabetización integral</a:t>
            </a:r>
            <a:endParaRPr lang="es-AR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s-ES" dirty="0"/>
              <a:t/>
            </a:r>
            <a:br>
              <a:rPr lang="es-ES" dirty="0"/>
            </a:br>
            <a:r>
              <a:rPr lang="es-ES" sz="2400" dirty="0"/>
              <a:t>Integrar las herramientas de ALFIN en las </a:t>
            </a:r>
            <a:r>
              <a:rPr lang="es-ES" sz="2800" dirty="0">
                <a:solidFill>
                  <a:schemeClr val="bg1">
                    <a:lumMod val="50000"/>
                  </a:schemeClr>
                </a:solidFill>
              </a:rPr>
              <a:t>propuestas didácticas</a:t>
            </a:r>
            <a:r>
              <a:rPr lang="es-ES" sz="2800" dirty="0"/>
              <a:t> </a:t>
            </a:r>
            <a:r>
              <a:rPr lang="es-ES" sz="2400" dirty="0"/>
              <a:t>de forma intencional, explícita y </a:t>
            </a:r>
            <a:r>
              <a:rPr lang="es-ES" sz="2800" dirty="0">
                <a:solidFill>
                  <a:schemeClr val="bg1">
                    <a:lumMod val="50000"/>
                  </a:schemeClr>
                </a:solidFill>
              </a:rPr>
              <a:t>sostenida en el tiempo</a:t>
            </a:r>
            <a:r>
              <a:rPr lang="es-ES" sz="2400" dirty="0"/>
              <a:t>, contribuirá a </a:t>
            </a:r>
            <a:r>
              <a:rPr lang="es-ES" sz="2800" dirty="0"/>
              <a:t>potenciar los </a:t>
            </a:r>
            <a:r>
              <a:rPr lang="es-ES" sz="2800" dirty="0">
                <a:solidFill>
                  <a:schemeClr val="bg1">
                    <a:lumMod val="50000"/>
                  </a:schemeClr>
                </a:solidFill>
              </a:rPr>
              <a:t>procesos de aprendizaje</a:t>
            </a:r>
            <a:r>
              <a:rPr lang="es-ES" sz="2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2400" dirty="0"/>
              <a:t>que los individuos desarrollarán a lo largo de toda su vida.</a:t>
            </a:r>
          </a:p>
          <a:p>
            <a:endParaRPr lang="es-AR" dirty="0"/>
          </a:p>
        </p:txBody>
      </p:sp>
      <p:sp>
        <p:nvSpPr>
          <p:cNvPr id="9" name="Marcador de texto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2670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texto 5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9008364" cy="704087"/>
          </a:xfrm>
        </p:spPr>
        <p:txBody>
          <a:bodyPr anchor="t">
            <a:normAutofit/>
          </a:bodyPr>
          <a:lstStyle/>
          <a:p>
            <a:r>
              <a:rPr lang="es-ES" sz="2400" b="1" dirty="0" smtClean="0"/>
              <a:t>Punto de partida: reflexión e intercambio</a:t>
            </a:r>
            <a:endParaRPr lang="es-AR" sz="2400" b="1" dirty="0"/>
          </a:p>
        </p:txBody>
      </p:sp>
      <p:sp>
        <p:nvSpPr>
          <p:cNvPr id="7" name="Marcador de contenido 6"/>
          <p:cNvSpPr>
            <a:spLocks noGrp="1"/>
          </p:cNvSpPr>
          <p:nvPr>
            <p:ph sz="half" idx="2"/>
          </p:nvPr>
        </p:nvSpPr>
        <p:spPr>
          <a:solidFill>
            <a:schemeClr val="bg1">
              <a:lumMod val="75000"/>
            </a:schemeClr>
          </a:solidFill>
        </p:spPr>
        <p:txBody>
          <a:bodyPr anchor="ctr">
            <a:normAutofit/>
          </a:bodyPr>
          <a:lstStyle/>
          <a:p>
            <a:pPr algn="ctr"/>
            <a:endParaRPr lang="es-ES" sz="2800" dirty="0" smtClean="0"/>
          </a:p>
          <a:p>
            <a:pPr algn="ctr">
              <a:buFont typeface="Wingdings" panose="05000000000000000000" pitchFamily="2" charset="2"/>
              <a:buChar char="q"/>
            </a:pPr>
            <a:r>
              <a:rPr lang="es-ES" sz="2800" dirty="0" smtClean="0"/>
              <a:t>¿Dónde y cómo buscan información los alumnos?</a:t>
            </a:r>
            <a:endParaRPr lang="es-AR" sz="2800" dirty="0"/>
          </a:p>
        </p:txBody>
      </p:sp>
      <p:sp>
        <p:nvSpPr>
          <p:cNvPr id="8" name="Marcador de contenido 7"/>
          <p:cNvSpPr>
            <a:spLocks noGrp="1"/>
          </p:cNvSpPr>
          <p:nvPr>
            <p:ph sz="quarter" idx="4"/>
          </p:nvPr>
        </p:nvSpPr>
        <p:spPr>
          <a:solidFill>
            <a:schemeClr val="bg1">
              <a:lumMod val="85000"/>
            </a:schemeClr>
          </a:solidFill>
        </p:spPr>
        <p:txBody>
          <a:bodyPr anchor="ctr"/>
          <a:lstStyle/>
          <a:p>
            <a:endParaRPr lang="es-E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s-ES" dirty="0" smtClean="0"/>
              <a:t>¿</a:t>
            </a:r>
            <a:r>
              <a:rPr lang="es-ES" sz="2800" dirty="0" smtClean="0"/>
              <a:t>Cuál </a:t>
            </a:r>
            <a:r>
              <a:rPr lang="es-ES" sz="2800" dirty="0"/>
              <a:t>es el rol de docentes y bibliotecarios en este proceso?</a:t>
            </a:r>
            <a:endParaRPr lang="es-AR" sz="2800" dirty="0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¡¡</a:t>
            </a:r>
            <a:r>
              <a:rPr lang="es-ES" dirty="0" err="1" smtClean="0"/>
              <a:t>Alfin</a:t>
            </a:r>
            <a:r>
              <a:rPr lang="es-ES" dirty="0" smtClean="0"/>
              <a:t> en la escuela secundaria!!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14258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53438" y="309965"/>
            <a:ext cx="7729728" cy="1474229"/>
          </a:xfrm>
        </p:spPr>
        <p:txBody>
          <a:bodyPr>
            <a:normAutofit/>
          </a:bodyPr>
          <a:lstStyle/>
          <a:p>
            <a:r>
              <a:rPr lang="es-ES" dirty="0" smtClean="0"/>
              <a:t>Jornadas de trabajo 2015</a:t>
            </a:r>
            <a:endParaRPr lang="es-AR" dirty="0"/>
          </a:p>
        </p:txBody>
      </p:sp>
      <p:pic>
        <p:nvPicPr>
          <p:cNvPr id="1026" name="Picture 2" descr="https://lh5.googleusercontent.com/qbhT6rZsW5deFsWa65V5Ft6P3PUSyVVUoN47RxXl-Z5cOQkX--Ov9ImK7AfBleH99LTFOsii9QAJyEc-f-dypNuIVIpXXhn5djFn1T4XUohJes3FjJU78qnTMp3YKO8wB3Fa57DWNm3vVP1UlQ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73" y="2289457"/>
            <a:ext cx="4520553" cy="4087839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5.googleusercontent.com/9-FrdBP0MchNHkfF6JlS_pkGxh_3r2BrLqJE1UT8g29frWMtVt9X1SvLbfdwVj3smFW33pLkrYlhbY6SPSIxsZermegGyTCsdoKX37WQ7zq8NTYOimqoe_r2EEH1H9iBsFv40FZX5s8j9GSx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300" y="2526225"/>
            <a:ext cx="5013553" cy="30686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42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Jornadas de trabajo 2016</a:t>
            </a:r>
            <a:endParaRPr lang="es-AR" dirty="0"/>
          </a:p>
        </p:txBody>
      </p:sp>
      <p:pic>
        <p:nvPicPr>
          <p:cNvPr id="2050" name="Picture 2" descr="equipoALFIN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195" y="2394215"/>
            <a:ext cx="3602925" cy="3346185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G_20160427_14335618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138" y="2609386"/>
            <a:ext cx="4944126" cy="2781070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856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Presentaciones finales</a:t>
            </a:r>
            <a:endParaRPr lang="es-AR" dirty="0"/>
          </a:p>
        </p:txBody>
      </p:sp>
      <p:pic>
        <p:nvPicPr>
          <p:cNvPr id="3074" name="Picture 2" descr="Copia de 20160622_15182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021" y="2638425"/>
            <a:ext cx="5169958" cy="3101975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24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Alfin</a:t>
            </a:r>
            <a:r>
              <a:rPr lang="es-ES" dirty="0" smtClean="0"/>
              <a:t> para una educación integral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s-ES" sz="2000" dirty="0" smtClean="0"/>
              <a:t>Facilita </a:t>
            </a:r>
            <a:r>
              <a:rPr lang="es-ES" sz="2000" dirty="0"/>
              <a:t>el desarrollo de estrategias-puente para el trabajo interdisciplinario </a:t>
            </a:r>
            <a:endParaRPr lang="es-ES" sz="2000" dirty="0" smtClean="0"/>
          </a:p>
          <a:p>
            <a:pPr fontAlgn="base"/>
            <a:endParaRPr lang="es-ES" sz="2000" dirty="0"/>
          </a:p>
          <a:p>
            <a:pPr fontAlgn="base"/>
            <a:r>
              <a:rPr lang="es-ES" sz="2000" dirty="0" smtClean="0"/>
              <a:t>Multiplica </a:t>
            </a:r>
            <a:r>
              <a:rPr lang="es-ES" sz="2000" dirty="0"/>
              <a:t>las oportunidades de aprendizaje </a:t>
            </a:r>
            <a:endParaRPr lang="es-ES" sz="2000" dirty="0" smtClean="0"/>
          </a:p>
          <a:p>
            <a:pPr fontAlgn="base"/>
            <a:endParaRPr lang="es-ES" sz="2000" dirty="0"/>
          </a:p>
          <a:p>
            <a:pPr fontAlgn="base"/>
            <a:r>
              <a:rPr lang="es-ES" sz="2000" dirty="0" smtClean="0"/>
              <a:t>Diálogo </a:t>
            </a:r>
            <a:r>
              <a:rPr lang="es-ES" sz="2000" dirty="0"/>
              <a:t>entre educadores, alumnos, saber, comunidad </a:t>
            </a:r>
            <a:br>
              <a:rPr lang="es-ES" sz="2000" dirty="0"/>
            </a:br>
            <a:endParaRPr lang="es-ES" sz="2000" dirty="0" smtClean="0"/>
          </a:p>
          <a:p>
            <a:pPr fontAlgn="base"/>
            <a:r>
              <a:rPr lang="es-ES" sz="2000" dirty="0" smtClean="0"/>
              <a:t>Puente intergeneracional </a:t>
            </a:r>
          </a:p>
          <a:p>
            <a:endParaRPr lang="es-AR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s-AR" sz="3600" dirty="0"/>
          </a:p>
        </p:txBody>
      </p:sp>
    </p:spTree>
    <p:extLst>
      <p:ext uri="{BB962C8B-B14F-4D97-AF65-F5344CB8AC3E}">
        <p14:creationId xmlns:p14="http://schemas.microsoft.com/office/powerpoint/2010/main" val="196430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2. Encuentro de Bibliotecas </a:t>
            </a:r>
            <a:br>
              <a:rPr lang="es-ES" dirty="0" smtClean="0"/>
            </a:br>
            <a:r>
              <a:rPr lang="es-ES" dirty="0" smtClean="0"/>
              <a:t>de San Martín</a:t>
            </a:r>
            <a:endParaRPr lang="es-AR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521" y="2638425"/>
            <a:ext cx="5028959" cy="3101975"/>
          </a:xfrm>
        </p:spPr>
      </p:pic>
    </p:spTree>
    <p:extLst>
      <p:ext uri="{BB962C8B-B14F-4D97-AF65-F5344CB8AC3E}">
        <p14:creationId xmlns:p14="http://schemas.microsoft.com/office/powerpoint/2010/main" val="375560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Equipo de trabajo interdisciplinario</a:t>
            </a:r>
            <a:endParaRPr lang="es-AR" dirty="0"/>
          </a:p>
        </p:txBody>
      </p:sp>
      <p:graphicFrame>
        <p:nvGraphicFramePr>
          <p:cNvPr id="9" name="Marcador de contenido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529839"/>
              </p:ext>
            </p:extLst>
          </p:nvPr>
        </p:nvGraphicFramePr>
        <p:xfrm>
          <a:off x="1022888" y="2638424"/>
          <a:ext cx="9934415" cy="24760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6883">
                  <a:extLst>
                    <a:ext uri="{9D8B030D-6E8A-4147-A177-3AD203B41FA5}">
                      <a16:colId xmlns:a16="http://schemas.microsoft.com/office/drawing/2014/main" val="3439605539"/>
                    </a:ext>
                  </a:extLst>
                </a:gridCol>
                <a:gridCol w="1986883">
                  <a:extLst>
                    <a:ext uri="{9D8B030D-6E8A-4147-A177-3AD203B41FA5}">
                      <a16:colId xmlns:a16="http://schemas.microsoft.com/office/drawing/2014/main" val="1308207882"/>
                    </a:ext>
                  </a:extLst>
                </a:gridCol>
                <a:gridCol w="1986883">
                  <a:extLst>
                    <a:ext uri="{9D8B030D-6E8A-4147-A177-3AD203B41FA5}">
                      <a16:colId xmlns:a16="http://schemas.microsoft.com/office/drawing/2014/main" val="1878937267"/>
                    </a:ext>
                  </a:extLst>
                </a:gridCol>
                <a:gridCol w="1986883">
                  <a:extLst>
                    <a:ext uri="{9D8B030D-6E8A-4147-A177-3AD203B41FA5}">
                      <a16:colId xmlns:a16="http://schemas.microsoft.com/office/drawing/2014/main" val="3229958228"/>
                    </a:ext>
                  </a:extLst>
                </a:gridCol>
                <a:gridCol w="1986883">
                  <a:extLst>
                    <a:ext uri="{9D8B030D-6E8A-4147-A177-3AD203B41FA5}">
                      <a16:colId xmlns:a16="http://schemas.microsoft.com/office/drawing/2014/main" val="3206563015"/>
                    </a:ext>
                  </a:extLst>
                </a:gridCol>
              </a:tblGrid>
              <a:tr h="24760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s-ES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ES" dirty="0" smtClean="0">
                          <a:solidFill>
                            <a:sysClr val="windowText" lastClr="000000"/>
                          </a:solidFill>
                        </a:rPr>
                        <a:t>Biblioteca Central UNSAM</a:t>
                      </a:r>
                      <a:endParaRPr lang="es-AR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s-ES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ES" dirty="0" smtClean="0">
                          <a:solidFill>
                            <a:sysClr val="windowText" lastClr="000000"/>
                          </a:solidFill>
                        </a:rPr>
                        <a:t>Programa 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ES" dirty="0" smtClean="0">
                          <a:solidFill>
                            <a:sysClr val="windowText" lastClr="000000"/>
                          </a:solidFill>
                        </a:rPr>
                        <a:t>San Martín </a:t>
                      </a:r>
                      <a:r>
                        <a:rPr lang="es-ES" dirty="0" err="1" smtClean="0">
                          <a:solidFill>
                            <a:sysClr val="windowText" lastClr="000000"/>
                          </a:solidFill>
                        </a:rPr>
                        <a:t>Leé</a:t>
                      </a:r>
                      <a:endParaRPr lang="es-AR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s-ES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ES" dirty="0" smtClean="0">
                          <a:solidFill>
                            <a:sysClr val="windowText" lastClr="000000"/>
                          </a:solidFill>
                        </a:rPr>
                        <a:t>CONABIP</a:t>
                      </a:r>
                      <a:endParaRPr lang="es-AR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s-ES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ES" dirty="0" smtClean="0">
                          <a:solidFill>
                            <a:sysClr val="windowText" lastClr="000000"/>
                          </a:solidFill>
                        </a:rPr>
                        <a:t>Biblioteca Alberdi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es-AR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s-ES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ES" dirty="0" smtClean="0">
                          <a:solidFill>
                            <a:sysClr val="windowText" lastClr="000000"/>
                          </a:solidFill>
                        </a:rPr>
                        <a:t>CENDIE 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ES" dirty="0" smtClean="0">
                          <a:solidFill>
                            <a:sysClr val="windowText" lastClr="000000"/>
                          </a:solidFill>
                        </a:rPr>
                        <a:t>Región 7</a:t>
                      </a:r>
                      <a:endParaRPr lang="es-AR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104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767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Objetivo general</a:t>
            </a:r>
            <a:endParaRPr lang="es-AR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s-ES" sz="2800" dirty="0" smtClean="0"/>
              <a:t>Realizar un </a:t>
            </a:r>
            <a:r>
              <a:rPr lang="es-ES" sz="3200" dirty="0" smtClean="0">
                <a:solidFill>
                  <a:schemeClr val="bg1">
                    <a:lumMod val="50000"/>
                  </a:schemeClr>
                </a:solidFill>
              </a:rPr>
              <a:t>encuentro plural </a:t>
            </a:r>
            <a:r>
              <a:rPr lang="es-ES" sz="2800" dirty="0" smtClean="0"/>
              <a:t>y transversal donde nos encontremos </a:t>
            </a:r>
            <a:r>
              <a:rPr lang="es-ES" sz="3200" dirty="0" smtClean="0">
                <a:solidFill>
                  <a:schemeClr val="bg1">
                    <a:lumMod val="50000"/>
                  </a:schemeClr>
                </a:solidFill>
              </a:rPr>
              <a:t>bibliotecas universitarias, populares y escolares</a:t>
            </a:r>
            <a:r>
              <a:rPr lang="es-ES" sz="2800" dirty="0" smtClean="0"/>
              <a:t> para debatir y capacitarnos en diferentes temas de interés común.</a:t>
            </a:r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val="51009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961698" y="1069383"/>
            <a:ext cx="4493706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>
              <a:spcBef>
                <a:spcPts val="1000"/>
              </a:spcBef>
              <a:buClr>
                <a:srgbClr val="9BAFB5"/>
              </a:buClr>
            </a:pPr>
            <a:r>
              <a:rPr lang="es-ES" sz="1900" b="1" cap="all" spc="100" dirty="0" smtClean="0">
                <a:solidFill>
                  <a:srgbClr val="9BAFB5">
                    <a:lumMod val="75000"/>
                  </a:srgbClr>
                </a:solidFill>
              </a:rPr>
              <a:t>Literatura </a:t>
            </a:r>
            <a:r>
              <a:rPr lang="es-ES" sz="1900" b="1" cap="all" spc="100" dirty="0">
                <a:solidFill>
                  <a:srgbClr val="9BAFB5">
                    <a:lumMod val="75000"/>
                  </a:srgbClr>
                </a:solidFill>
              </a:rPr>
              <a:t>infantil y juvenil: Vínculos, tramas y diálogos</a:t>
            </a:r>
            <a:endParaRPr lang="es-AR" sz="1900" b="1" cap="all" spc="100" dirty="0">
              <a:solidFill>
                <a:srgbClr val="9BAFB5">
                  <a:lumMod val="75000"/>
                </a:srgbClr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698" y="2240419"/>
            <a:ext cx="4494508" cy="4299866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997843" y="1069383"/>
            <a:ext cx="5164143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>
              <a:spcBef>
                <a:spcPts val="1000"/>
              </a:spcBef>
              <a:buClr>
                <a:srgbClr val="9BAFB5"/>
              </a:buClr>
            </a:pPr>
            <a:r>
              <a:rPr lang="es-ES" sz="1900" b="1" cap="all" spc="100" dirty="0">
                <a:solidFill>
                  <a:srgbClr val="9BAFB5">
                    <a:lumMod val="75000"/>
                  </a:srgbClr>
                </a:solidFill>
              </a:rPr>
              <a:t>el desafío de la comunicación en un mundo en red</a:t>
            </a:r>
            <a:endParaRPr lang="es-AR" sz="1900" b="1" cap="all" spc="100" dirty="0">
              <a:solidFill>
                <a:srgbClr val="9BAFB5">
                  <a:lumMod val="75000"/>
                </a:srgbClr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332" y="2240419"/>
            <a:ext cx="5402496" cy="429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51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3515" y="840705"/>
            <a:ext cx="9706809" cy="1188720"/>
          </a:xfrm>
        </p:spPr>
        <p:txBody>
          <a:bodyPr/>
          <a:lstStyle/>
          <a:p>
            <a:r>
              <a:rPr lang="es-ES" dirty="0" smtClean="0"/>
              <a:t>conferencias, talleres y espacio de reflexión</a:t>
            </a:r>
            <a:endParaRPr lang="es-AR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16" y="2464231"/>
            <a:ext cx="5095681" cy="3275795"/>
          </a:xfrm>
          <a:ln w="76200">
            <a:solidFill>
              <a:schemeClr val="tx1"/>
            </a:solidFill>
          </a:ln>
        </p:spPr>
      </p:pic>
      <p:pic>
        <p:nvPicPr>
          <p:cNvPr id="6" name="Marcador de contenido 5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408781" y="2638425"/>
            <a:ext cx="4130588" cy="310197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4149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3. visitas guiadas</a:t>
            </a:r>
            <a:endParaRPr lang="es-AR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26225" y="2404258"/>
            <a:ext cx="6431796" cy="428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45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Objetivo 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31136" y="2619215"/>
            <a:ext cx="7729728" cy="343078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s-ES" sz="2400" dirty="0" smtClean="0"/>
              <a:t>,,, </a:t>
            </a:r>
            <a:r>
              <a:rPr lang="es-ES" sz="2800" dirty="0">
                <a:solidFill>
                  <a:schemeClr val="bg1">
                    <a:lumMod val="50000"/>
                  </a:schemeClr>
                </a:solidFill>
              </a:rPr>
              <a:t>fomentar a la educación superior </a:t>
            </a:r>
            <a:r>
              <a:rPr lang="es-ES" sz="2400" dirty="0"/>
              <a:t>como proyecto de vida entre </a:t>
            </a:r>
            <a:r>
              <a:rPr lang="es-ES" sz="2800" dirty="0">
                <a:solidFill>
                  <a:schemeClr val="bg1">
                    <a:lumMod val="50000"/>
                  </a:schemeClr>
                </a:solidFill>
              </a:rPr>
              <a:t>estudiantes del nivel medio</a:t>
            </a:r>
            <a:r>
              <a:rPr lang="es-ES" sz="2400" dirty="0"/>
              <a:t>, así como estimular el </a:t>
            </a:r>
            <a:r>
              <a:rPr lang="es-ES" sz="2800" dirty="0">
                <a:solidFill>
                  <a:schemeClr val="bg1">
                    <a:lumMod val="50000"/>
                  </a:schemeClr>
                </a:solidFill>
              </a:rPr>
              <a:t>ingreso a la Universidad </a:t>
            </a:r>
            <a:r>
              <a:rPr lang="es-ES" sz="2400" dirty="0"/>
              <a:t>de aquellos grupos históricamente </a:t>
            </a:r>
            <a:r>
              <a:rPr lang="es-ES" sz="2800" dirty="0" smtClean="0">
                <a:solidFill>
                  <a:schemeClr val="bg1">
                    <a:lumMod val="50000"/>
                  </a:schemeClr>
                </a:solidFill>
              </a:rPr>
              <a:t>excluidos</a:t>
            </a:r>
            <a:r>
              <a:rPr lang="es-ES" sz="2400" dirty="0"/>
              <a:t> </a:t>
            </a:r>
            <a:r>
              <a:rPr lang="es-ES" sz="2400" dirty="0" smtClean="0"/>
              <a:t>…</a:t>
            </a:r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287973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00" y="714375"/>
            <a:ext cx="3758985" cy="281923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674" y="3533614"/>
            <a:ext cx="3826587" cy="2935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657" y="1037366"/>
            <a:ext cx="3927555" cy="30386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59123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76213" y="1441347"/>
            <a:ext cx="8991600" cy="1645920"/>
          </a:xfrm>
        </p:spPr>
        <p:txBody>
          <a:bodyPr/>
          <a:lstStyle/>
          <a:p>
            <a:r>
              <a:rPr lang="es-ES" dirty="0" smtClean="0"/>
              <a:t>Experiencias en la UNTREF</a:t>
            </a:r>
            <a:endParaRPr lang="es-AR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495227" y="3750590"/>
            <a:ext cx="7972585" cy="2836190"/>
          </a:xfrm>
        </p:spPr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es-ES" sz="2400" dirty="0" smtClean="0"/>
              <a:t>Programa NEXOS</a:t>
            </a:r>
          </a:p>
          <a:p>
            <a:pPr marL="914400" lvl="1" indent="-457200">
              <a:buFont typeface="+mj-lt"/>
              <a:buAutoNum type="alphaLcParenR"/>
            </a:pPr>
            <a:r>
              <a:rPr lang="es-ES" sz="2400" dirty="0" smtClean="0">
                <a:solidFill>
                  <a:schemeClr val="tx1"/>
                </a:solidFill>
              </a:rPr>
              <a:t>SOEVO</a:t>
            </a:r>
          </a:p>
          <a:p>
            <a:pPr marL="914400" lvl="1" indent="-457200">
              <a:buFont typeface="+mj-lt"/>
              <a:buAutoNum type="alphaLcParenR"/>
            </a:pPr>
            <a:r>
              <a:rPr lang="es-ES" sz="2400" dirty="0" smtClean="0">
                <a:solidFill>
                  <a:schemeClr val="tx1"/>
                </a:solidFill>
              </a:rPr>
              <a:t>Expo UNTREF</a:t>
            </a:r>
          </a:p>
          <a:p>
            <a:pPr marL="914400" lvl="1" indent="-457200">
              <a:buFont typeface="+mj-lt"/>
              <a:buAutoNum type="alphaLcParenR"/>
            </a:pPr>
            <a:r>
              <a:rPr lang="es-ES" sz="2400" dirty="0" smtClean="0">
                <a:solidFill>
                  <a:schemeClr val="tx1"/>
                </a:solidFill>
              </a:rPr>
              <a:t>Conociendo la Universidad</a:t>
            </a:r>
            <a:endParaRPr lang="es-ES" sz="24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/>
              <a:t> </a:t>
            </a:r>
            <a:r>
              <a:rPr lang="es-ES" sz="2400" dirty="0"/>
              <a:t>Proyecto de Extensión Universitaria y Bienestar Estudiantil</a:t>
            </a:r>
            <a:endParaRPr lang="es-AR" sz="2400" dirty="0"/>
          </a:p>
          <a:p>
            <a:endParaRPr lang="es-AR" sz="2400" dirty="0"/>
          </a:p>
        </p:txBody>
      </p:sp>
    </p:spTree>
    <p:extLst>
      <p:ext uri="{BB962C8B-B14F-4D97-AF65-F5344CB8AC3E}">
        <p14:creationId xmlns:p14="http://schemas.microsoft.com/office/powerpoint/2010/main" val="71989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1. Programa NEXOS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31136" y="2638044"/>
            <a:ext cx="7729728" cy="3778254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es-ES" sz="2400" u="sng" dirty="0" smtClean="0">
                <a:solidFill>
                  <a:schemeClr val="bg1">
                    <a:lumMod val="50000"/>
                  </a:schemeClr>
                </a:solidFill>
              </a:rPr>
              <a:t>SOEVO (Servicio de Orientación Vocacional</a:t>
            </a:r>
            <a:r>
              <a:rPr lang="es-ES" sz="2400" dirty="0" smtClean="0"/>
              <a:t>).  Recibe grupos de diferentes escuelas. </a:t>
            </a:r>
          </a:p>
          <a:p>
            <a:pPr marL="342900" indent="-342900">
              <a:buFont typeface="+mj-lt"/>
              <a:buAutoNum type="alphaLcParenR"/>
            </a:pPr>
            <a:endParaRPr lang="es-ES" sz="2400" u="sng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lphaLcParenR"/>
            </a:pPr>
            <a:r>
              <a:rPr lang="es-ES" sz="2400" u="sng" dirty="0" smtClean="0">
                <a:solidFill>
                  <a:schemeClr val="bg1">
                    <a:lumMod val="50000"/>
                  </a:schemeClr>
                </a:solidFill>
              </a:rPr>
              <a:t>Expo UNTREF.</a:t>
            </a:r>
            <a:r>
              <a:rPr lang="es-ES" sz="2400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s-ES" sz="2400" dirty="0" smtClean="0"/>
              <a:t>La Biblioteca forma parte de las actividades de esta Exposición</a:t>
            </a:r>
          </a:p>
          <a:p>
            <a:pPr marL="342900" indent="-342900">
              <a:buFont typeface="+mj-lt"/>
              <a:buAutoNum type="alphaLcParenR"/>
            </a:pPr>
            <a:endParaRPr lang="es-ES" sz="2400" dirty="0" smtClean="0"/>
          </a:p>
          <a:p>
            <a:pPr marL="342900" indent="-342900">
              <a:buFont typeface="+mj-lt"/>
              <a:buAutoNum type="alphaLcParenR"/>
            </a:pPr>
            <a:r>
              <a:rPr lang="es-ES" sz="2400" u="sng" dirty="0">
                <a:solidFill>
                  <a:schemeClr val="bg1">
                    <a:lumMod val="50000"/>
                  </a:schemeClr>
                </a:solidFill>
              </a:rPr>
              <a:t>Conociendo la Universidad.</a:t>
            </a:r>
            <a:r>
              <a:rPr lang="es-ES" sz="2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24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2400" dirty="0" smtClean="0"/>
              <a:t>Recibe grupos de alumnos de último</a:t>
            </a:r>
            <a:endParaRPr lang="es-ES" dirty="0" smtClean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87475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Curso para instituciones secundarias</a:t>
            </a:r>
            <a:endParaRPr lang="es-AR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Búsqueda y recuperación de la información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 smtClean="0"/>
              <a:t>Servicios que posee la Biblioteca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 smtClean="0"/>
              <a:t>Instalaciones y uso de las salas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 smtClean="0"/>
              <a:t>Catálogo en línea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 smtClean="0"/>
              <a:t>Diferentes tipos de búsquedas: simple y avanzada; búsquedas en la web y operadores booleanos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 smtClean="0"/>
              <a:t>Fuentes confiables de información en la web: Google Académico y </a:t>
            </a:r>
            <a:r>
              <a:rPr lang="es-ES" dirty="0" err="1" smtClean="0"/>
              <a:t>metabuscadores</a:t>
            </a:r>
            <a:endParaRPr lang="es-AR" dirty="0"/>
          </a:p>
        </p:txBody>
      </p:sp>
      <p:sp>
        <p:nvSpPr>
          <p:cNvPr id="6" name="Marcador de texto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s-ES" sz="2400" dirty="0" smtClean="0"/>
              <a:t>Contenidos para el curso de ingreso e instituciones secundarias</a:t>
            </a:r>
            <a:endParaRPr lang="es-AR" sz="2400" dirty="0"/>
          </a:p>
        </p:txBody>
      </p:sp>
    </p:spTree>
    <p:extLst>
      <p:ext uri="{BB962C8B-B14F-4D97-AF65-F5344CB8AC3E}">
        <p14:creationId xmlns:p14="http://schemas.microsoft.com/office/powerpoint/2010/main" val="144955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2. Proyecto de Extensión Universitaria y Bienestar Estudiantil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r>
              <a:rPr lang="es-ES" sz="2800" dirty="0" smtClean="0"/>
              <a:t>Escuelas secundarias</a:t>
            </a:r>
          </a:p>
          <a:p>
            <a:r>
              <a:rPr lang="es-ES" sz="2800" dirty="0" smtClean="0"/>
              <a:t>Recurso didáctico</a:t>
            </a:r>
          </a:p>
          <a:p>
            <a:r>
              <a:rPr lang="es-ES" sz="2800" dirty="0" smtClean="0"/>
              <a:t>Brinda apoyo y orientación para la creación de la biblioteca</a:t>
            </a:r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val="222348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536" y="1332854"/>
            <a:ext cx="3822915" cy="2867186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2295" y="1466706"/>
            <a:ext cx="4459643" cy="4386859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9746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199" y="1472340"/>
            <a:ext cx="9326105" cy="1952786"/>
          </a:xfrm>
        </p:spPr>
        <p:txBody>
          <a:bodyPr>
            <a:normAutofit/>
          </a:bodyPr>
          <a:lstStyle/>
          <a:p>
            <a:r>
              <a:rPr lang="es-ES" dirty="0" smtClean="0"/>
              <a:t>Experiencias en la Universidad Nacional de La Matanza</a:t>
            </a:r>
            <a:endParaRPr lang="es-AR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386739" y="4262034"/>
            <a:ext cx="7110067" cy="1355513"/>
          </a:xfrm>
        </p:spPr>
        <p:txBody>
          <a:bodyPr>
            <a:normAutofit/>
          </a:bodyPr>
          <a:lstStyle/>
          <a:p>
            <a:r>
              <a:rPr lang="es-ES" sz="2400" dirty="0" smtClean="0"/>
              <a:t>1.  Actividades para nivel inicial</a:t>
            </a:r>
          </a:p>
          <a:p>
            <a:r>
              <a:rPr lang="es-ES" sz="2400" dirty="0" smtClean="0"/>
              <a:t>2.  Actividades para nivel primario y secundario</a:t>
            </a:r>
            <a:endParaRPr lang="es-AR" sz="2400" dirty="0"/>
          </a:p>
        </p:txBody>
      </p:sp>
    </p:spTree>
    <p:extLst>
      <p:ext uri="{BB962C8B-B14F-4D97-AF65-F5344CB8AC3E}">
        <p14:creationId xmlns:p14="http://schemas.microsoft.com/office/powerpoint/2010/main" val="185623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1. Actividades para nivel inicial</a:t>
            </a:r>
            <a:endParaRPr lang="es-AR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188" y="2638425"/>
            <a:ext cx="6549624" cy="3101975"/>
          </a:xfrm>
        </p:spPr>
      </p:pic>
    </p:spTree>
    <p:extLst>
      <p:ext uri="{BB962C8B-B14F-4D97-AF65-F5344CB8AC3E}">
        <p14:creationId xmlns:p14="http://schemas.microsoft.com/office/powerpoint/2010/main" val="145528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Propuesta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ES" sz="2800" dirty="0" smtClean="0"/>
              <a:t>Visita guiada</a:t>
            </a:r>
          </a:p>
          <a:p>
            <a:r>
              <a:rPr lang="es-ES" sz="2800" dirty="0" smtClean="0"/>
              <a:t>Nivel inicial</a:t>
            </a:r>
          </a:p>
          <a:p>
            <a:r>
              <a:rPr lang="es-ES" sz="2800" dirty="0" smtClean="0"/>
              <a:t>Finalidad: que los pequeños entren en contacto con una gran biblioteca, sus libros y su personal</a:t>
            </a:r>
          </a:p>
          <a:p>
            <a:r>
              <a:rPr lang="es-ES" sz="2800" dirty="0" smtClean="0"/>
              <a:t>Equipo: personal bibliotecario con experiencia docente en articulación con el cuerpo docente de la escuela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3977380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1022888" y="883403"/>
            <a:ext cx="3550872" cy="4735137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6" name="Marcador de contenido 5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5115441" y="500226"/>
            <a:ext cx="2014537" cy="4251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1659" y="251847"/>
            <a:ext cx="4302071" cy="573609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073786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2. Actividades para nivel primario y secundario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sz="2800" dirty="0" smtClean="0"/>
              <a:t>Visita guiada.</a:t>
            </a:r>
          </a:p>
          <a:p>
            <a:r>
              <a:rPr lang="es-ES" sz="2800" dirty="0" smtClean="0"/>
              <a:t>Orientada al conocimiento de los servicios públicos de la</a:t>
            </a:r>
          </a:p>
          <a:p>
            <a:r>
              <a:rPr lang="es-ES" sz="2800" dirty="0" smtClean="0"/>
              <a:t>Trabajo interdisciplinar entre bibliotecarios y docentes.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48378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ln w="76200"/>
        </p:spPr>
        <p:txBody>
          <a:bodyPr>
            <a:normAutofit/>
          </a:bodyPr>
          <a:lstStyle/>
          <a:p>
            <a:r>
              <a:rPr lang="es-ES" sz="3200" dirty="0" smtClean="0"/>
              <a:t>¡Muchas gracias!</a:t>
            </a:r>
            <a:endParaRPr lang="es-AR" sz="3200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 smtClean="0"/>
              <a:t>Mariela Frías</a:t>
            </a:r>
          </a:p>
          <a:p>
            <a:pPr marL="0" indent="0">
              <a:buNone/>
            </a:pPr>
            <a:r>
              <a:rPr lang="es-ES" dirty="0" smtClean="0">
                <a:hlinkClick r:id="rId2"/>
              </a:rPr>
              <a:t>mfrias@unsam.edu.ar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 smtClean="0"/>
              <a:t>UNSAM</a:t>
            </a:r>
          </a:p>
          <a:p>
            <a:pPr marL="0" indent="0">
              <a:buNone/>
            </a:pPr>
            <a:r>
              <a:rPr lang="es-ES" dirty="0"/>
              <a:t> bc@unsam.edu.ar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 smtClean="0"/>
              <a:t>UNTREF</a:t>
            </a:r>
          </a:p>
          <a:p>
            <a:pPr marL="0" indent="0">
              <a:buNone/>
            </a:pPr>
            <a:r>
              <a:rPr lang="es-ES" dirty="0"/>
              <a:t>biblioteca@untref.edu.ar</a:t>
            </a:r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UNLAM</a:t>
            </a:r>
          </a:p>
          <a:p>
            <a:pPr marL="0" indent="0">
              <a:buNone/>
            </a:pPr>
            <a:r>
              <a:rPr lang="es-ES" dirty="0" smtClean="0"/>
              <a:t>biblioteca@unlam.edu.ar</a:t>
            </a:r>
            <a:endParaRPr lang="es-AR" dirty="0"/>
          </a:p>
        </p:txBody>
      </p:sp>
      <p:sp>
        <p:nvSpPr>
          <p:cNvPr id="6" name="Marcador de texto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4418725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TM10001115[[fn=Paquete]]</Template>
  <TotalTime>337</TotalTime>
  <Words>602</Words>
  <Application>Microsoft Office PowerPoint</Application>
  <PresentationFormat>Panorámica</PresentationFormat>
  <Paragraphs>130</Paragraphs>
  <Slides>31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6" baseType="lpstr">
      <vt:lpstr>Arial</vt:lpstr>
      <vt:lpstr>Calibri</vt:lpstr>
      <vt:lpstr>Gill Sans MT</vt:lpstr>
      <vt:lpstr>Wingdings</vt:lpstr>
      <vt:lpstr>Parcel</vt:lpstr>
      <vt:lpstr>Experiencias de trabajo colaborativas entre bibliotecas escolares y universitarias</vt:lpstr>
      <vt:lpstr>Experiencias</vt:lpstr>
      <vt:lpstr>Experiencias en la UNSAM</vt:lpstr>
      <vt:lpstr>1. Proyecto UNES    mejora de la formación en ciencias exactas y naturales</vt:lpstr>
      <vt:lpstr>Objetivos generales del proyecto</vt:lpstr>
      <vt:lpstr>Pensar, trabajar y aprender juntos</vt:lpstr>
      <vt:lpstr>Un puente hacia la alfabetización integral</vt:lpstr>
      <vt:lpstr>¡¡Alfin en la escuela secundaria!!</vt:lpstr>
      <vt:lpstr>Jornadas de trabajo 2015</vt:lpstr>
      <vt:lpstr>Jornadas de trabajo 2016</vt:lpstr>
      <vt:lpstr>Presentaciones finales</vt:lpstr>
      <vt:lpstr>Alfin para una educación integral</vt:lpstr>
      <vt:lpstr>2. Encuentro de Bibliotecas  de San Martín</vt:lpstr>
      <vt:lpstr>Equipo de trabajo interdisciplinario</vt:lpstr>
      <vt:lpstr>Objetivo general</vt:lpstr>
      <vt:lpstr>Presentación de PowerPoint</vt:lpstr>
      <vt:lpstr>conferencias, talleres y espacio de reflexión</vt:lpstr>
      <vt:lpstr>3. visitas guiadas</vt:lpstr>
      <vt:lpstr>Objetivo </vt:lpstr>
      <vt:lpstr>Presentación de PowerPoint</vt:lpstr>
      <vt:lpstr>Experiencias en la UNTREF</vt:lpstr>
      <vt:lpstr>1. Programa NEXOS</vt:lpstr>
      <vt:lpstr>Curso para instituciones secundarias</vt:lpstr>
      <vt:lpstr>2. Proyecto de Extensión Universitaria y Bienestar Estudiantil</vt:lpstr>
      <vt:lpstr>Presentación de PowerPoint</vt:lpstr>
      <vt:lpstr>Experiencias en la Universidad Nacional de La Matanza</vt:lpstr>
      <vt:lpstr>1. Actividades para nivel inicial</vt:lpstr>
      <vt:lpstr>Propuesta</vt:lpstr>
      <vt:lpstr>Presentación de PowerPoint</vt:lpstr>
      <vt:lpstr>2. Actividades para nivel primario y secundario</vt:lpstr>
      <vt:lpstr>¡Muchas gracias!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Bibliotecas universitarias - escolares</dc:title>
  <dc:creator>Mfrias</dc:creator>
  <cp:lastModifiedBy>Guadalupe Gomez</cp:lastModifiedBy>
  <cp:revision>32</cp:revision>
  <dcterms:created xsi:type="dcterms:W3CDTF">2019-11-12T13:44:32Z</dcterms:created>
  <dcterms:modified xsi:type="dcterms:W3CDTF">2019-11-26T15:21:51Z</dcterms:modified>
</cp:coreProperties>
</file>